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417" r:id="rId2"/>
    <p:sldId id="420" r:id="rId3"/>
    <p:sldId id="744" r:id="rId4"/>
    <p:sldId id="772" r:id="rId5"/>
    <p:sldId id="773" r:id="rId6"/>
    <p:sldId id="774" r:id="rId7"/>
    <p:sldId id="775" r:id="rId8"/>
    <p:sldId id="776" r:id="rId9"/>
    <p:sldId id="777" r:id="rId10"/>
    <p:sldId id="778" r:id="rId11"/>
    <p:sldId id="779" r:id="rId12"/>
    <p:sldId id="780" r:id="rId13"/>
    <p:sldId id="781" r:id="rId14"/>
    <p:sldId id="782" r:id="rId15"/>
    <p:sldId id="783" r:id="rId16"/>
    <p:sldId id="784" r:id="rId17"/>
    <p:sldId id="785" r:id="rId18"/>
    <p:sldId id="786" r:id="rId19"/>
    <p:sldId id="787" r:id="rId20"/>
    <p:sldId id="788" r:id="rId21"/>
    <p:sldId id="789" r:id="rId22"/>
    <p:sldId id="790" r:id="rId23"/>
    <p:sldId id="791" r:id="rId24"/>
    <p:sldId id="792" r:id="rId25"/>
    <p:sldId id="793" r:id="rId26"/>
    <p:sldId id="794" r:id="rId27"/>
    <p:sldId id="796" r:id="rId28"/>
    <p:sldId id="797" r:id="rId29"/>
    <p:sldId id="798" r:id="rId30"/>
    <p:sldId id="799" r:id="rId31"/>
    <p:sldId id="800" r:id="rId32"/>
    <p:sldId id="801" r:id="rId33"/>
    <p:sldId id="802" r:id="rId34"/>
    <p:sldId id="803" r:id="rId35"/>
    <p:sldId id="804" r:id="rId36"/>
    <p:sldId id="805" r:id="rId37"/>
    <p:sldId id="806" r:id="rId38"/>
    <p:sldId id="807" r:id="rId39"/>
    <p:sldId id="808" r:id="rId40"/>
    <p:sldId id="809" r:id="rId41"/>
    <p:sldId id="810" r:id="rId42"/>
    <p:sldId id="811" r:id="rId43"/>
    <p:sldId id="812" r:id="rId44"/>
    <p:sldId id="813" r:id="rId45"/>
    <p:sldId id="815" r:id="rId46"/>
    <p:sldId id="814" r:id="rId47"/>
    <p:sldId id="816" r:id="rId48"/>
    <p:sldId id="817" r:id="rId49"/>
    <p:sldId id="818" r:id="rId50"/>
    <p:sldId id="819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F4D"/>
    <a:srgbClr val="F18870"/>
    <a:srgbClr val="56CA95"/>
    <a:srgbClr val="58B6E5"/>
    <a:srgbClr val="AFAFAF"/>
    <a:srgbClr val="EC5F74"/>
    <a:srgbClr val="0B3774"/>
    <a:srgbClr val="4E753B"/>
    <a:srgbClr val="BD934E"/>
    <a:srgbClr val="2E45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88" autoAdjust="0"/>
    <p:restoredTop sz="96104"/>
  </p:normalViewPr>
  <p:slideViewPr>
    <p:cSldViewPr snapToGrid="0">
      <p:cViewPr varScale="1">
        <p:scale>
          <a:sx n="155" d="100"/>
          <a:sy n="155" d="100"/>
        </p:scale>
        <p:origin x="9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325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2024/5/14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4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9.xml"/><Relationship Id="rId7" Type="http://schemas.openxmlformats.org/officeDocument/2006/relationships/image" Target="../media/image1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4.xml"/><Relationship Id="rId7" Type="http://schemas.openxmlformats.org/officeDocument/2006/relationships/image" Target="../media/image11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6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7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9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0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3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4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5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6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9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0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1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2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3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5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6.xml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7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9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229C9D2-ED9C-422F-94EF-A7FD7BC00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F63AA98-526B-CE6B-3114-32F7066364B7}"/>
              </a:ext>
            </a:extLst>
          </p:cNvPr>
          <p:cNvGrpSpPr/>
          <p:nvPr/>
        </p:nvGrpSpPr>
        <p:grpSpPr>
          <a:xfrm>
            <a:off x="2160878" y="1779288"/>
            <a:ext cx="7870241" cy="1211457"/>
            <a:chOff x="2737435" y="1993287"/>
            <a:chExt cx="6688556" cy="121145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CDBF7B-113C-4194-9798-5C82DCAA6F19}"/>
                </a:ext>
              </a:extLst>
            </p:cNvPr>
            <p:cNvSpPr txBox="1"/>
            <p:nvPr/>
          </p:nvSpPr>
          <p:spPr>
            <a:xfrm>
              <a:off x="2843983" y="1993287"/>
              <a:ext cx="6454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2B34E8-FE5C-4D22-A4B9-E6C98C533F5D}"/>
                </a:ext>
              </a:extLst>
            </p:cNvPr>
            <p:cNvSpPr/>
            <p:nvPr/>
          </p:nvSpPr>
          <p:spPr>
            <a:xfrm>
              <a:off x="2737435" y="3128280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1304FAB-B05E-836C-4D61-9ADD2674F52A}"/>
              </a:ext>
            </a:extLst>
          </p:cNvPr>
          <p:cNvSpPr txBox="1"/>
          <p:nvPr/>
        </p:nvSpPr>
        <p:spPr>
          <a:xfrm>
            <a:off x="5434142" y="32670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BD934E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毛云龙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1"/>
            <a:ext cx="10495288" cy="3051642"/>
            <a:chOff x="1887176" y="1780606"/>
            <a:chExt cx="2526840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	x1, LABEL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LABEL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：标识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指令的目标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例如：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x1,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下一条被执行的指令是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标识的指令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并且，在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中保存返回地址</a:t>
              </a: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2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JAL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指令汇编格式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6413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9"/>
            <a:ext cx="10495288" cy="1204980"/>
            <a:chOff x="1887176" y="1780606"/>
            <a:chExt cx="2526840" cy="5270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x0, 0(x1)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结束子例程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Multiply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607EE73-5714-9D6F-FB5E-961B4C51CEEC}"/>
              </a:ext>
            </a:extLst>
          </p:cNvPr>
          <p:cNvSpPr txBox="1"/>
          <p:nvPr/>
        </p:nvSpPr>
        <p:spPr>
          <a:xfrm>
            <a:off x="1716553" y="3411908"/>
            <a:ext cx="9015375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Multiply: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x9, x9, 0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，积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loop:				......			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省略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x9=x10*x11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的实现细节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j		loop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exit:</a:t>
            </a:r>
            <a:r>
              <a:rPr kumimoji="1" lang="en-US" altLang="zh-CN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</a:t>
            </a:r>
            <a:r>
              <a:rPr kumimoji="1" lang="en-US" altLang="zh-CN" b="1" kern="10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jalr</a:t>
            </a:r>
            <a:r>
              <a:rPr kumimoji="1" lang="en-US" altLang="zh-CN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x0, 0(x1)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返回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2201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9"/>
            <a:ext cx="10495288" cy="3051641"/>
            <a:chOff x="1887176" y="1780606"/>
            <a:chExt cx="2526840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Jump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Link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Register</a:t>
              </a: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(x5) + SEXT(imm[11:0])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+ 4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指令的汇编指令格式为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x1, imm12(x5)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，或 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x1,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x5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imm12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JALR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90FF85B-0A80-2621-2956-7A812B8E9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583187"/>
              </p:ext>
            </p:extLst>
          </p:nvPr>
        </p:nvGraphicFramePr>
        <p:xfrm>
          <a:off x="1431398" y="5235206"/>
          <a:ext cx="9137366" cy="953876"/>
        </p:xfrm>
        <a:graphic>
          <a:graphicData uri="http://schemas.openxmlformats.org/drawingml/2006/table">
            <a:tbl>
              <a:tblPr firstRow="1" firstCol="1" bandRow="1"/>
              <a:tblGrid>
                <a:gridCol w="169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73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14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33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zh-CN" sz="1800" kern="100">
                          <a:solidFill>
                            <a:schemeClr val="tx1"/>
                          </a:solidFill>
                          <a:effectLst/>
                        </a:rPr>
                        <a:t>地址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31                    20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19    15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marL="1905" algn="ctr"/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14   12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11     7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6        0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6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x0040 0000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solidFill>
                            <a:srgbClr val="FF0000"/>
                          </a:solidFill>
                          <a:effectLst/>
                        </a:rPr>
                        <a:t>1111 1111 1100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00101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000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00001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1100111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2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imm[11:0]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x5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jalr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x1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I-</a:t>
                      </a: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</a:rPr>
                        <a:t>类型跳转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10788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9"/>
            <a:ext cx="10495288" cy="3513307"/>
            <a:chOff x="1887176" y="1780606"/>
            <a:chExt cx="2526840" cy="15366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1228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什么是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指令能够提供的而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指令无法提供的重要特点？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计算出的地址被限制于内存的一定范围之内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偏移范围为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-2</a:t>
              </a:r>
              <a:r>
                <a:rPr lang="en-US" altLang="zh-CN" sz="200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200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-1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对于下一条被执行的指令位于何处没有限制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JALR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0896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9"/>
            <a:ext cx="10495288" cy="3051641"/>
            <a:chOff x="1887176" y="1780606"/>
            <a:chExt cx="2526840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指令，调用子例程：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如何计算子例程的起始地址，将其赋值给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rs1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对于汇编程序员来说，可以使用伪指令，简化编程工作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 Label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汇编器将其翻译为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2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RISC-V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伪指令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call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2304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9"/>
            <a:ext cx="10495288" cy="3051641"/>
            <a:chOff x="1887176" y="1780606"/>
            <a:chExt cx="2526840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汇编器按照内存分配的规则计算出标记相对于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的偏移量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拆分成高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位和低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将伪指令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翻译为：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auipc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" altLang="zh-CN" sz="2000" dirty="0" err="1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offsetHi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	# 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offsetHi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x1, </a:t>
              </a:r>
              <a:r>
                <a:rPr lang="en" altLang="zh-CN" sz="2000" dirty="0" err="1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offsetLo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		# 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offsetLo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2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RISC-V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伪指令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call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6987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8"/>
            <a:ext cx="10495288" cy="2589975"/>
            <a:chOff x="1887176" y="1780606"/>
            <a:chExt cx="2526840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跳转至子例程的返回位置，利用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继续执行子例程调用结束后原程序的后续指令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将伪指令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翻译为：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x0, 0(x1)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2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RISC-V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伪指令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ret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8245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8"/>
            <a:ext cx="10495288" cy="1204982"/>
            <a:chOff x="1887176" y="1780606"/>
            <a:chExt cx="2526840" cy="52704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21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ret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2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子例程相关的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RISC-V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伪指令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58E84F0-5965-FF86-EE0E-23246727B1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1049874"/>
              </p:ext>
            </p:extLst>
          </p:nvPr>
        </p:nvGraphicFramePr>
        <p:xfrm>
          <a:off x="1286539" y="3429000"/>
          <a:ext cx="9154633" cy="2442721"/>
        </p:xfrm>
        <a:graphic>
          <a:graphicData uri="http://schemas.openxmlformats.org/drawingml/2006/table">
            <a:tbl>
              <a:tblPr firstRow="1" firstCol="1" bandRow="1"/>
              <a:tblGrid>
                <a:gridCol w="2020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9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5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1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zh-CN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伪指令</a:t>
                      </a:r>
                      <a:endParaRPr lang="zh-CN" sz="18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481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tabLst>
                          <a:tab pos="311150" algn="l"/>
                        </a:tabLst>
                      </a:pPr>
                      <a:r>
                        <a:rPr lang="zh-CN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基本指令</a:t>
                      </a:r>
                      <a:endParaRPr lang="zh-CN" sz="18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481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zh-CN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含义</a:t>
                      </a:r>
                      <a:endParaRPr lang="zh-CN" sz="18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48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9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l"/>
                      <a:r>
                        <a:rPr lang="pt-BR" sz="1800" b="1" kern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  Label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4817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l">
                        <a:tabLst>
                          <a:tab pos="311150" algn="l"/>
                        </a:tabLst>
                      </a:pPr>
                      <a:r>
                        <a:rPr lang="en-US" sz="1800" b="1" kern="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auipc</a:t>
                      </a:r>
                      <a:r>
                        <a:rPr lang="zh-CN" altLang="en-US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="1" kern="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r>
                        <a:rPr lang="en-US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800" b="1" kern="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offsetHi</a:t>
                      </a:r>
                      <a:endParaRPr lang="zh-CN" sz="1800" b="1" kern="1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>
                        <a:tabLst>
                          <a:tab pos="311150" algn="l"/>
                        </a:tabLst>
                      </a:pPr>
                      <a:r>
                        <a:rPr lang="en-US" sz="1800" b="1" kern="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jalr</a:t>
                      </a:r>
                      <a:r>
                        <a:rPr lang="zh-CN" altLang="en-US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x1, </a:t>
                      </a:r>
                      <a:r>
                        <a:rPr lang="en-US" sz="1800" b="1" kern="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offsetLo</a:t>
                      </a:r>
                      <a:r>
                        <a:rPr lang="en-US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kern="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r>
                        <a:rPr lang="en-US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zh-CN" sz="18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4817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l"/>
                      <a:r>
                        <a:rPr lang="zh-CN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调用子例程</a:t>
                      </a:r>
                      <a:r>
                        <a:rPr lang="zh-CN" altLang="en-US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（</a:t>
                      </a:r>
                      <a:r>
                        <a:rPr lang="en-US" altLang="zh-CN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zh-CN" altLang="en-US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）</a:t>
                      </a:r>
                      <a:endParaRPr lang="zh-CN" sz="18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4817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6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l"/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8E6A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l">
                        <a:tabLst>
                          <a:tab pos="311150" algn="l"/>
                        </a:tabLst>
                      </a:pPr>
                      <a:r>
                        <a:rPr lang="pt-BR" sz="1800" b="1" kern="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jalr</a:t>
                      </a:r>
                      <a:r>
                        <a:rPr lang="zh-CN" altLang="en-US" sz="1800" b="1" kern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t-BR" sz="1800" b="1" kern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x0, 0(x1)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8E6A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l"/>
                      <a:r>
                        <a:rPr lang="zh-CN" sz="1800" b="1" kern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从子例程返回（</a:t>
                      </a:r>
                      <a:r>
                        <a:rPr lang="en-US" sz="1800" b="1" kern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zh-CN" sz="1800" b="1" kern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）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8E6A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11264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0"/>
            <a:ext cx="10495288" cy="2589976"/>
            <a:chOff x="1887176" y="1780606"/>
            <a:chExt cx="2526840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设计一个子例程，完成乘法运算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计算两个二进制补码整数的乘法，采用与十进制乘法相同的算法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(-2)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为例，采用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位二进制补码表示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2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Multiply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F8F2296-B8C0-E166-10F2-A4DE1D168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091088"/>
              </p:ext>
            </p:extLst>
          </p:nvPr>
        </p:nvGraphicFramePr>
        <p:xfrm>
          <a:off x="2331927" y="4112156"/>
          <a:ext cx="2952750" cy="2054315"/>
        </p:xfrm>
        <a:graphic>
          <a:graphicData uri="http://schemas.openxmlformats.org/drawingml/2006/table">
            <a:tbl>
              <a:tblPr/>
              <a:tblGrid>
                <a:gridCol w="45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84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7429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(3)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9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zh-CN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×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(-2)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9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40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0)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85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0)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7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+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1)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9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(-6)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文本框 5">
            <a:extLst>
              <a:ext uri="{FF2B5EF4-FFF2-40B4-BE49-F238E27FC236}">
                <a16:creationId xmlns:a16="http://schemas.microsoft.com/office/drawing/2014/main" id="{53725E83-7B63-AE2C-83C8-AB96213C6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5731" y="4631482"/>
            <a:ext cx="2624985" cy="1015663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从右向左依次计算，将被乘数与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相乘，结果是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或保持不变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5108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00794" y="1052315"/>
            <a:ext cx="10530074" cy="2944487"/>
            <a:chOff x="1887176" y="1780606"/>
            <a:chExt cx="2535215" cy="128788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9855" y="2042282"/>
              <a:ext cx="2472536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行：如果乘数为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，计算任务结束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行：判断乘数最右边一位是否为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行指令将被乘数加到积上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行：乘数逻辑右移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行：被乘数左移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2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Multiply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F8F2296-B8C0-E166-10F2-A4DE1D168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853815"/>
              </p:ext>
            </p:extLst>
          </p:nvPr>
        </p:nvGraphicFramePr>
        <p:xfrm>
          <a:off x="8945378" y="653897"/>
          <a:ext cx="2952750" cy="2054315"/>
        </p:xfrm>
        <a:graphic>
          <a:graphicData uri="http://schemas.openxmlformats.org/drawingml/2006/table">
            <a:tbl>
              <a:tblPr/>
              <a:tblGrid>
                <a:gridCol w="45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84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7429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(3)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9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zh-CN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×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(-2)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9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40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0)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85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0)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7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+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1)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9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(-6)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3EE8D5C0-BB29-B007-FD4F-280DE1053165}"/>
              </a:ext>
            </a:extLst>
          </p:cNvPr>
          <p:cNvSpPr txBox="1"/>
          <p:nvPr/>
        </p:nvSpPr>
        <p:spPr>
          <a:xfrm>
            <a:off x="961133" y="4140194"/>
            <a:ext cx="10013727" cy="25853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01	Multiply: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x9, x9, 0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，积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02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Mloop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Mexit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x11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，乘数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03			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x11, 1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04			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Mnext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05						add		x9, x9, x10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，被乘数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06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Mnext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srli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x11, 1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07			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slli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x10, 1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08						j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Mloop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Mexit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ret			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en-US" altLang="zh-CN" b="1" kern="100" dirty="0" err="1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jalr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x0, 0(x1)</a:t>
            </a:r>
            <a:endParaRPr kumimoji="1" lang="zh-CN" altLang="zh-CN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3686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</a:rPr>
              <a:t>子例程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02959" y="1397445"/>
            <a:ext cx="10530074" cy="2482823"/>
            <a:chOff x="1887176" y="1780606"/>
            <a:chExt cx="2535215" cy="108596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9855" y="2042282"/>
              <a:ext cx="2472536" cy="82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子例程使用了寄存器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如果，调用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子例程的程序，使用了寄存器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存储了一个数值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在执行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  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指令返回后，再次使用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做运算，会发生什么情况？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：在子例程中已被改为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2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Multiply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EE8D5C0-BB29-B007-FD4F-280DE1053165}"/>
              </a:ext>
            </a:extLst>
          </p:cNvPr>
          <p:cNvSpPr txBox="1"/>
          <p:nvPr/>
        </p:nvSpPr>
        <p:spPr>
          <a:xfrm>
            <a:off x="961133" y="4140194"/>
            <a:ext cx="10013727" cy="25853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01	Multiply: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x9, x9, 0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，积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02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Mloop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Mexit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x11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，乘数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03						</a:t>
            </a:r>
            <a:r>
              <a:rPr kumimoji="1" lang="en-US" altLang="zh-CN" b="1" kern="100" dirty="0" err="1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x11, 1</a:t>
            </a:r>
            <a:endParaRPr kumimoji="1" lang="zh-CN" altLang="zh-CN" b="1" kern="100" dirty="0">
              <a:solidFill>
                <a:prstClr val="black"/>
              </a:solidFill>
              <a:highlight>
                <a:srgbClr val="FFFF00"/>
              </a:highlight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04						</a:t>
            </a:r>
            <a:r>
              <a:rPr kumimoji="1" lang="en-US" altLang="zh-CN" b="1" kern="100" dirty="0" err="1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</a:t>
            </a:r>
            <a:r>
              <a:rPr kumimoji="1" lang="en-US" altLang="zh-CN" b="1" kern="100" dirty="0" err="1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Mnext</a:t>
            </a:r>
            <a:endParaRPr kumimoji="1" lang="zh-CN" altLang="zh-CN" b="1" kern="100" dirty="0">
              <a:solidFill>
                <a:prstClr val="black"/>
              </a:solidFill>
              <a:highlight>
                <a:srgbClr val="FFFF00"/>
              </a:highlight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05						add		x9, x9, x10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，被乘数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06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Mnext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srli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x11, 1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07			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slli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x10, 1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08						j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Mloop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Mexit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ret			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en-US" altLang="zh-CN" b="1" kern="100" dirty="0" err="1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jalr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x0, 0(x1)</a:t>
            </a:r>
            <a:endParaRPr kumimoji="1" lang="zh-CN" altLang="zh-CN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8257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02959" y="1397445"/>
            <a:ext cx="10530074" cy="2021157"/>
            <a:chOff x="1887176" y="1780606"/>
            <a:chExt cx="2535215" cy="88403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9855" y="2042282"/>
              <a:ext cx="2472536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约定，在子例程中需要完成的寄存器保存和恢复工作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修改原有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行：使用数据区的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个存储单元作为保存寄存器的空间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callee-save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register</a:t>
              </a:r>
              <a:r>
                <a:rPr lang="zh-CN" altLang="e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（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被调用者保存寄存器）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A24E68F-42F8-DDBE-D01F-25B75ED8C431}"/>
              </a:ext>
            </a:extLst>
          </p:cNvPr>
          <p:cNvSpPr txBox="1"/>
          <p:nvPr/>
        </p:nvSpPr>
        <p:spPr>
          <a:xfrm>
            <a:off x="1691054" y="3447231"/>
            <a:ext cx="954197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01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.data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02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.align	2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03</a:t>
            </a:r>
            <a:r>
              <a:rPr kumimoji="1" lang="zh-CN" altLang="en-US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SaveReg1:	.word	0</a:t>
            </a:r>
            <a:r>
              <a:rPr kumimoji="1" lang="en-US" altLang="zh-CN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保存寄存器的空间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04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endParaRPr kumimoji="1" lang="zh-CN" altLang="zh-CN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05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.text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06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.align	2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07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省略代码，</a:t>
            </a:r>
            <a:r>
              <a:rPr kumimoji="1" lang="en-US" altLang="zh-CN" b="1" kern="100" dirty="0" err="1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x		</a:t>
            </a:r>
            <a:endParaRPr kumimoji="1" lang="zh-CN" altLang="zh-CN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08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x0, 3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x10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3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，被乘数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x0, -2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x11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-2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，乘数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0A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call 	Multiply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0B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</a:t>
            </a: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				</a:t>
            </a:r>
            <a:r>
              <a:rPr kumimoji="1" lang="pt-BR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使用</a:t>
            </a:r>
            <a:r>
              <a:rPr kumimoji="1" lang="pt-BR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做计算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0C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......		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下一个任务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14F078-599B-A719-7C0B-A3FC222F3397}"/>
              </a:ext>
            </a:extLst>
          </p:cNvPr>
          <p:cNvSpPr/>
          <p:nvPr/>
        </p:nvSpPr>
        <p:spPr>
          <a:xfrm>
            <a:off x="1691053" y="3410769"/>
            <a:ext cx="9749579" cy="3416320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245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02959" y="1397445"/>
            <a:ext cx="10530074" cy="1559491"/>
            <a:chOff x="1887176" y="1780606"/>
            <a:chExt cx="2535215" cy="68210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9855" y="2042282"/>
              <a:ext cx="2472536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行：将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保存到预留的空间中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行：将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的值恢复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callee-save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register</a:t>
              </a:r>
              <a:r>
                <a:rPr lang="zh-CN" altLang="e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（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被调用者保存寄存器）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A24E68F-42F8-DDBE-D01F-25B75ED8C431}"/>
              </a:ext>
            </a:extLst>
          </p:cNvPr>
          <p:cNvSpPr txBox="1"/>
          <p:nvPr/>
        </p:nvSpPr>
        <p:spPr>
          <a:xfrm>
            <a:off x="1659155" y="3064458"/>
            <a:ext cx="954197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0D</a:t>
            </a: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0E</a:t>
            </a:r>
            <a:r>
              <a:rPr kumimoji="1" lang="zh-CN" altLang="en-US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Multiply: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la			x5, SaveReg1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0F</a:t>
            </a:r>
            <a:r>
              <a:rPr kumimoji="1" lang="zh-CN" altLang="en-US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kumimoji="1" lang="en-US" altLang="zh-CN" b="1" kern="1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x8, 0(x5)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 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callee-save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10</a:t>
            </a: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x9, x9, 0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#x9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，积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11</a:t>
            </a: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Mloop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Mexit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#x11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，乘数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12	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x11, 1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13	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Mnext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14						add		x9, x9, x10	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#x10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，被乘数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15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Mnext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srli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x11, 1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16	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slli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x10, 1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17						j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Mloop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18</a:t>
            </a: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Mexit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kumimoji="1" lang="en-US" altLang="zh-CN" b="1" kern="1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x8, 0(x5)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寄存器恢复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19						ret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00"/>
              </a:highlight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14F078-599B-A719-7C0B-A3FC222F3397}"/>
              </a:ext>
            </a:extLst>
          </p:cNvPr>
          <p:cNvSpPr/>
          <p:nvPr/>
        </p:nvSpPr>
        <p:spPr>
          <a:xfrm>
            <a:off x="1659154" y="3027996"/>
            <a:ext cx="9749579" cy="3693318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4954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43D023DB-5DCE-2D07-5BC6-7CD7A4509DB3}"/>
              </a:ext>
            </a:extLst>
          </p:cNvPr>
          <p:cNvSpPr/>
          <p:nvPr/>
        </p:nvSpPr>
        <p:spPr>
          <a:xfrm>
            <a:off x="1555352" y="1239537"/>
            <a:ext cx="6940062" cy="2630714"/>
          </a:xfrm>
          <a:prstGeom prst="roundRect">
            <a:avLst/>
          </a:prstGeom>
          <a:solidFill>
            <a:srgbClr val="56CA9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99714201-7A2F-F7F5-3DDB-64EBB4DCA168}"/>
              </a:ext>
            </a:extLst>
          </p:cNvPr>
          <p:cNvSpPr/>
          <p:nvPr/>
        </p:nvSpPr>
        <p:spPr>
          <a:xfrm>
            <a:off x="1555352" y="4034758"/>
            <a:ext cx="6942854" cy="2630714"/>
          </a:xfrm>
          <a:prstGeom prst="roundRect">
            <a:avLst/>
          </a:prstGeom>
          <a:solidFill>
            <a:srgbClr val="F1887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A24E68F-42F8-DDBE-D01F-25B75ED8C431}"/>
              </a:ext>
            </a:extLst>
          </p:cNvPr>
          <p:cNvSpPr txBox="1"/>
          <p:nvPr/>
        </p:nvSpPr>
        <p:spPr>
          <a:xfrm>
            <a:off x="1659153" y="1239537"/>
            <a:ext cx="9541979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01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.data</a:t>
            </a:r>
            <a:endParaRPr kumimoji="1" lang="zh-CN" altLang="zh-CN" sz="14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02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.align		2</a:t>
            </a:r>
            <a:endParaRPr kumimoji="1" lang="zh-CN" altLang="zh-CN" sz="14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03</a:t>
            </a:r>
            <a:r>
              <a:rPr kumimoji="1" lang="zh-CN" altLang="en-US" sz="1400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SaveReg1:		.word	0</a:t>
            </a:r>
            <a:r>
              <a:rPr kumimoji="1" lang="en-US" altLang="zh-CN" sz="1400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保存寄存器的空间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04 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endParaRPr kumimoji="1" lang="zh-CN" altLang="zh-CN" sz="14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05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.text</a:t>
            </a:r>
            <a:endParaRPr kumimoji="1" lang="zh-CN" altLang="zh-CN" sz="14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06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.align		2</a:t>
            </a:r>
            <a:endParaRPr kumimoji="1" lang="zh-CN" altLang="zh-CN" sz="14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07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省略代码，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 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x		</a:t>
            </a:r>
            <a:endParaRPr kumimoji="1" lang="zh-CN" altLang="zh-CN" sz="14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08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sz="14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x0, 3		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x10 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3</a:t>
            </a:r>
            <a:r>
              <a:rPr kumimoji="1" lang="zh-CN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，被乘数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sz="14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x0, -2		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x11 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-2</a:t>
            </a:r>
            <a:r>
              <a:rPr kumimoji="1" lang="zh-CN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，乘数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0A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call 	Multiply</a:t>
            </a:r>
            <a:endParaRPr kumimoji="1" lang="zh-CN" altLang="zh-CN" sz="14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0B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pt-BR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					</a:t>
            </a:r>
            <a:r>
              <a:rPr kumimoji="1" lang="pt-BR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使用</a:t>
            </a:r>
            <a:r>
              <a:rPr kumimoji="1" lang="pt-BR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</a:t>
            </a:r>
            <a:r>
              <a:rPr kumimoji="1" lang="zh-CN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做计算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0C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......					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下一个任务</a:t>
            </a:r>
            <a:endParaRPr kumimoji="1" lang="en-US" altLang="zh-CN" sz="1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0D</a:t>
            </a:r>
            <a:r>
              <a:rPr kumimoji="1" lang="zh-CN" altLang="en-US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	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endParaRPr kumimoji="1" lang="zh-CN" altLang="zh-CN" sz="1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0E</a:t>
            </a:r>
            <a:r>
              <a:rPr kumimoji="1" lang="zh-CN" altLang="en-US" sz="1400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Multiply:	</a:t>
            </a:r>
            <a:r>
              <a:rPr kumimoji="1" lang="en-US" altLang="zh-CN" sz="1400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la			x5, SaveReg1</a:t>
            </a:r>
            <a:endParaRPr kumimoji="1" lang="zh-CN" altLang="zh-CN" sz="14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0F</a:t>
            </a:r>
            <a:r>
              <a:rPr kumimoji="1" lang="zh-CN" altLang="en-US" sz="1400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kumimoji="1" lang="en-US" altLang="zh-CN" sz="1400" b="1" kern="1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x8, 0(x5)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callee-save</a:t>
            </a:r>
            <a:endParaRPr kumimoji="1" lang="zh-CN" altLang="zh-CN" sz="14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10</a:t>
            </a:r>
            <a:r>
              <a:rPr kumimoji="1" lang="zh-CN" altLang="en-US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x9, x9, 0		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#x9</a:t>
            </a:r>
            <a:r>
              <a:rPr kumimoji="1" lang="zh-CN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，积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11</a:t>
            </a:r>
            <a:r>
              <a:rPr kumimoji="1" lang="zh-CN" altLang="en-US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Mloop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	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Mexit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#x11</a:t>
            </a:r>
            <a:r>
              <a:rPr kumimoji="1" lang="zh-CN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，乘数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12						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x11, 1</a:t>
            </a:r>
            <a:endParaRPr kumimoji="1" lang="zh-CN" altLang="zh-CN" sz="1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13						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Mnext</a:t>
            </a:r>
            <a:endParaRPr kumimoji="1" lang="zh-CN" altLang="zh-CN" sz="1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14						add	x9, x9, x10		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#x10</a:t>
            </a:r>
            <a:r>
              <a:rPr kumimoji="1" lang="zh-CN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，被乘数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15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Mnext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	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srli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x11, 1</a:t>
            </a:r>
            <a:endParaRPr kumimoji="1" lang="zh-CN" altLang="zh-CN" sz="1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16						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slli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x10, 1</a:t>
            </a:r>
            <a:endParaRPr kumimoji="1" lang="zh-CN" altLang="zh-CN" sz="1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17						j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Mloop</a:t>
            </a:r>
            <a:endParaRPr kumimoji="1" lang="zh-CN" altLang="zh-CN" sz="1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18</a:t>
            </a:r>
            <a:r>
              <a:rPr kumimoji="1" lang="zh-CN" altLang="en-US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Mexit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	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kumimoji="1" lang="en-US" altLang="zh-CN" sz="1400" b="1" kern="1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x8, 0(x5)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寄存器恢复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19						ret</a:t>
            </a:r>
            <a:endParaRPr kumimoji="1" lang="zh-CN" altLang="zh-CN" sz="1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14F078-599B-A719-7C0B-A3FC222F3397}"/>
              </a:ext>
            </a:extLst>
          </p:cNvPr>
          <p:cNvSpPr/>
          <p:nvPr/>
        </p:nvSpPr>
        <p:spPr>
          <a:xfrm>
            <a:off x="1555354" y="1196533"/>
            <a:ext cx="9749579" cy="5507718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0A14F1EB-CFA5-3520-B95D-A4C427695225}"/>
              </a:ext>
            </a:extLst>
          </p:cNvPr>
          <p:cNvSpPr/>
          <p:nvPr/>
        </p:nvSpPr>
        <p:spPr>
          <a:xfrm>
            <a:off x="8599213" y="2254101"/>
            <a:ext cx="595423" cy="478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153B16-65B3-609A-4BEA-2404B6AE4ED6}"/>
              </a:ext>
            </a:extLst>
          </p:cNvPr>
          <p:cNvSpPr txBox="1"/>
          <p:nvPr/>
        </p:nvSpPr>
        <p:spPr>
          <a:xfrm>
            <a:off x="9207204" y="2293278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调用者（</a:t>
            </a:r>
            <a:r>
              <a:rPr kumimoji="1" lang="en-US" altLang="zh-CN" sz="2000" dirty="0"/>
              <a:t>Caller</a:t>
            </a:r>
            <a:r>
              <a:rPr kumimoji="1" lang="zh-CN" altLang="en-US" sz="2000" dirty="0"/>
              <a:t>）</a:t>
            </a:r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FCF184B2-E192-415D-6077-1CFD40FC994E}"/>
              </a:ext>
            </a:extLst>
          </p:cNvPr>
          <p:cNvSpPr/>
          <p:nvPr/>
        </p:nvSpPr>
        <p:spPr>
          <a:xfrm>
            <a:off x="8594367" y="5054008"/>
            <a:ext cx="595423" cy="478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8DD6D2-C72A-9C94-9B94-1C85A9E150A0}"/>
              </a:ext>
            </a:extLst>
          </p:cNvPr>
          <p:cNvSpPr txBox="1"/>
          <p:nvPr/>
        </p:nvSpPr>
        <p:spPr>
          <a:xfrm>
            <a:off x="9207204" y="5093185"/>
            <a:ext cx="2452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被调用者（</a:t>
            </a:r>
            <a:r>
              <a:rPr kumimoji="1" lang="en-US" altLang="zh-CN" sz="2000" dirty="0"/>
              <a:t>Callee</a:t>
            </a:r>
            <a:r>
              <a:rPr kumimoji="1" lang="zh-CN" altLang="en-US" sz="2000" dirty="0"/>
              <a:t>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9905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02959" y="1397445"/>
            <a:ext cx="10530074" cy="2944486"/>
            <a:chOff x="1887176" y="1780606"/>
            <a:chExt cx="2535215" cy="128788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9855" y="2042282"/>
              <a:ext cx="2472536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是参数，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是返回值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对于调用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子例程的程序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先传递参数值，即为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赋值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调用返回后，通过返回值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得到乘法计算结果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参数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和返回值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A24E68F-42F8-DDBE-D01F-25B75ED8C431}"/>
              </a:ext>
            </a:extLst>
          </p:cNvPr>
          <p:cNvSpPr txBox="1"/>
          <p:nvPr/>
        </p:nvSpPr>
        <p:spPr>
          <a:xfrm>
            <a:off x="1612296" y="4442305"/>
            <a:ext cx="95419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……						……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08</a:t>
            </a:r>
            <a:r>
              <a:rPr kumimoji="1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</a:t>
            </a:r>
            <a:r>
              <a:rPr kumimoji="1" lang="en-US" altLang="zh-CN" sz="18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x0, 3		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x10 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3</a:t>
            </a:r>
            <a:r>
              <a:rPr kumimoji="1" lang="zh-CN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，被乘数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</a:t>
            </a:r>
            <a:r>
              <a:rPr kumimoji="1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</a:t>
            </a:r>
            <a:r>
              <a:rPr kumimoji="1" lang="en-US" altLang="zh-CN" sz="18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x11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x0, -2		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x11 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-2</a:t>
            </a:r>
            <a:r>
              <a:rPr kumimoji="1" lang="zh-CN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，乘数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0A</a:t>
            </a:r>
            <a:r>
              <a:rPr kumimoji="1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call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	Multiply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调用子例程</a:t>
            </a:r>
            <a:endParaRPr kumimoji="1" lang="en-US" altLang="zh-CN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……						……</a:t>
            </a:r>
            <a:endParaRPr kumimoji="1" lang="en-US" altLang="zh-CN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10</a:t>
            </a: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x9, 0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，积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14						add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x9, x10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，被乘数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19				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ret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从子例程返回调用者</a:t>
            </a:r>
            <a:endParaRPr kumimoji="1" lang="zh-CN" altLang="zh-CN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14F078-599B-A719-7C0B-A3FC222F3397}"/>
              </a:ext>
            </a:extLst>
          </p:cNvPr>
          <p:cNvSpPr/>
          <p:nvPr/>
        </p:nvSpPr>
        <p:spPr>
          <a:xfrm>
            <a:off x="1584727" y="4477842"/>
            <a:ext cx="9749579" cy="2272787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184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</a:rPr>
              <a:t>子例程示例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8932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4672982"/>
            <a:chOff x="1887176" y="1780606"/>
            <a:chExt cx="2532899" cy="204391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735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计算两个正整数的除法，采用与十进制除法相同的算法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根据余数减除数够减与否确定商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二进制除法的商只有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，若够减则商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，否则商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具体过程如下：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初始化：从被除数的最高位开始，用被除数的部分位与除数比较大小，直至找到大于除数的位，余数等于被除数最高位到当前位的值，商的所有位为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余数不够减：将余数和除数作比较，除数比较大，商的对应位上为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余数够减：将余数减去除数，商的对应位上为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，计算出新的余数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重复上面的两步，直到计算到被除数的最后一位，得到了商和余数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：除法运算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0924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1666647"/>
            <a:chOff x="1887176" y="1780606"/>
            <a:chExt cx="2532899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63÷6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为例，以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位二进制整数表示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除法结果：商是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00001010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，即十进制数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，余数是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，即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：除法运算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DB5D96C-C42C-82BB-1B78-C3569C362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428818"/>
              </p:ext>
            </p:extLst>
          </p:nvPr>
        </p:nvGraphicFramePr>
        <p:xfrm>
          <a:off x="1372130" y="3691371"/>
          <a:ext cx="7211232" cy="2532065"/>
        </p:xfrm>
        <a:graphic>
          <a:graphicData uri="http://schemas.openxmlformats.org/drawingml/2006/table">
            <a:tbl>
              <a:tblPr firstRow="1" firstCol="1" bandRow="1"/>
              <a:tblGrid>
                <a:gridCol w="416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6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6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6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6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64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49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49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49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49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496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496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496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8496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162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[7]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[6]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[5]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[4]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[3]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[2]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[1]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[0]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9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9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9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9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9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9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77169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00794" y="1315243"/>
            <a:ext cx="10520454" cy="1666647"/>
            <a:chOff x="1887176" y="1780606"/>
            <a:chExt cx="2532899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Divide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← 被除数，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除数；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x9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商，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余数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：除法运算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9549EB-385D-7736-6EEC-32CA2B1ACB00}"/>
              </a:ext>
            </a:extLst>
          </p:cNvPr>
          <p:cNvSpPr txBox="1"/>
          <p:nvPr/>
        </p:nvSpPr>
        <p:spPr>
          <a:xfrm>
            <a:off x="1656943" y="3106255"/>
            <a:ext cx="9358387" cy="3693319"/>
          </a:xfrm>
          <a:prstGeom prst="rect">
            <a:avLst/>
          </a:prstGeom>
          <a:noFill/>
          <a:ln>
            <a:solidFill>
              <a:srgbClr val="D34817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计算除法子例程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初始化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Divide: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0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，商，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[31]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位为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，即表示正数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x18, x0, 0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x18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，余数为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		x8, x0, 32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循环次数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lui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x5, 0x80000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掩码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循环任务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新的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余数：上一步得到的余数和被除数的对应位结合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Dloop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slli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x9, x9, 1		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slli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x18, x18, 1			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				and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x6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x5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 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x6, r0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ori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x18, x18, 1				</a:t>
            </a:r>
            <a:r>
              <a: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endParaRPr kumimoji="1" lang="zh-CN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5318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00794" y="1315243"/>
            <a:ext cx="10520454" cy="1666647"/>
            <a:chOff x="1887176" y="1780606"/>
            <a:chExt cx="2532899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Divide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← 被除数，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除数；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x9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商，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余数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：除法运算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9549EB-385D-7736-6EEC-32CA2B1ACB00}"/>
              </a:ext>
            </a:extLst>
          </p:cNvPr>
          <p:cNvSpPr txBox="1"/>
          <p:nvPr/>
        </p:nvSpPr>
        <p:spPr>
          <a:xfrm>
            <a:off x="1635677" y="3106255"/>
            <a:ext cx="9358387" cy="3416320"/>
          </a:xfrm>
          <a:prstGeom prst="rect">
            <a:avLst/>
          </a:prstGeom>
          <a:noFill/>
          <a:ln>
            <a:solidFill>
              <a:srgbClr val="D34817"/>
            </a:solidFill>
          </a:ln>
        </p:spPr>
        <p:txBody>
          <a:bodyPr wrap="square" lIns="90000" rIns="0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商</a:t>
            </a: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或</a:t>
            </a: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，够减则更新余数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r0:				</a:t>
            </a:r>
            <a:r>
              <a:rPr kumimoji="1" lang="en-US" altLang="zh-CN" sz="18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blt</a:t>
            </a: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x18, x11, </a:t>
            </a:r>
            <a:r>
              <a:rPr kumimoji="1" lang="en-US" altLang="zh-CN" sz="18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Dnext</a:t>
            </a: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是否够减？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sub		x18, x18, x11		</a:t>
            </a: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新的余数</a:t>
            </a: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&lt;- 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余数</a:t>
            </a: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-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除数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sz="18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ori</a:t>
            </a: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x9, x9, 1		</a:t>
            </a: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商的相应位上为</a:t>
            </a: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</a:t>
            </a:r>
            <a:endParaRPr kumimoji="1" lang="zh-CN" altLang="zh-CN" sz="18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被除数的下一位</a:t>
            </a: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       </a:t>
            </a:r>
            <a:endParaRPr kumimoji="1" lang="zh-CN" altLang="zh-CN" sz="18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Dnext</a:t>
            </a: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</a:t>
            </a:r>
            <a:r>
              <a:rPr kumimoji="1" lang="en-US" altLang="zh-CN" sz="18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slli</a:t>
            </a: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x10, x10, 1			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循环次数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				</a:t>
            </a:r>
            <a:r>
              <a:rPr kumimoji="1" lang="en-US" altLang="zh-CN" sz="18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		x8, x8, -1</a:t>
            </a:r>
            <a:endParaRPr kumimoji="1" lang="zh-CN" altLang="zh-CN" sz="18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sz="18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x8, </a:t>
            </a:r>
            <a:r>
              <a:rPr kumimoji="1" lang="en-US" altLang="zh-CN" sz="18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Dexit</a:t>
            </a: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endParaRPr kumimoji="1" lang="zh-CN" altLang="zh-CN" sz="18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lvl="2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j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Dloop</a:t>
            </a:r>
            <a:endParaRPr kumimoji="1" lang="en-US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从子例程返回</a:t>
            </a:r>
            <a:endParaRPr kumimoji="1" lang="en-US" altLang="zh-CN" sz="18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Dexit</a:t>
            </a:r>
            <a:r>
              <a:rPr kumimoji="1" lang="en-US" altLang="zh-CN" sz="1800" b="1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ret		</a:t>
            </a:r>
            <a:endParaRPr kumimoji="1" lang="zh-CN" altLang="en-US" sz="1800" b="1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3686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3513370"/>
            <a:chOff x="1887176" y="1780606"/>
            <a:chExt cx="2532899" cy="153671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228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现代程序设计语言的灵魂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提供了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的能力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将一个组件的功能与其实现的细节分隔开来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程序员只需理解组件的结构，不需要考虑其实现的细节，就能够把该组件作为一个程序块使用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子程序使程序员能够以模块化的方式写程序，提高了构建复杂计算系统的能力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子程序（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program, procedure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8869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1666647"/>
            <a:chOff x="1887176" y="1780606"/>
            <a:chExt cx="2532899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假设字符串的起始地址位于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中，字符串长度在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将原字符串替换为逆序结果（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in-place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algorithm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：字符串逆序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2555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9283913" cy="4898301"/>
            <a:chOff x="1887176" y="1780606"/>
            <a:chExt cx="2235190" cy="214246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242083" cy="1833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子例程的流程：系统分解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计数器控制的循环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字符串长度为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，则循环的次数为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n/2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如果长度不是偶数？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重复执行的任务为：交换第一个字符和最后一个字符，第二个字符和倒数第二个字符，第三个字符和倒数第三个字符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直到循环结束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：字符串逆序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6">
            <a:extLst>
              <a:ext uri="{FF2B5EF4-FFF2-40B4-BE49-F238E27FC236}">
                <a16:creationId xmlns:a16="http://schemas.microsoft.com/office/drawing/2014/main" id="{1B26C12F-F723-5A9E-C320-AE880011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155" y="850353"/>
            <a:ext cx="2869185" cy="578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7060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9283913" cy="1204981"/>
            <a:chOff x="1887176" y="1780606"/>
            <a:chExt cx="2235190" cy="5270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242083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StrReverse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：字符串逆序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6">
            <a:extLst>
              <a:ext uri="{FF2B5EF4-FFF2-40B4-BE49-F238E27FC236}">
                <a16:creationId xmlns:a16="http://schemas.microsoft.com/office/drawing/2014/main" id="{1B26C12F-F723-5A9E-C320-AE880011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014" y="829961"/>
            <a:ext cx="2869185" cy="578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6CCD6FC-FE75-F045-DEFA-B7072AF0D38C}"/>
              </a:ext>
            </a:extLst>
          </p:cNvPr>
          <p:cNvSpPr/>
          <p:nvPr/>
        </p:nvSpPr>
        <p:spPr>
          <a:xfrm>
            <a:off x="386367" y="4058292"/>
            <a:ext cx="8038808" cy="1131894"/>
          </a:xfrm>
          <a:prstGeom prst="rect">
            <a:avLst/>
          </a:prstGeom>
          <a:solidFill>
            <a:srgbClr val="CCECFF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6C4E2A-DE5A-F868-77C5-BE5FC9054E76}"/>
              </a:ext>
            </a:extLst>
          </p:cNvPr>
          <p:cNvSpPr txBox="1"/>
          <p:nvPr/>
        </p:nvSpPr>
        <p:spPr>
          <a:xfrm>
            <a:off x="386366" y="2926343"/>
            <a:ext cx="8038809" cy="3693319"/>
          </a:xfrm>
          <a:prstGeom prst="rect">
            <a:avLst/>
          </a:prstGeom>
          <a:noFill/>
          <a:ln>
            <a:solidFill>
              <a:srgbClr val="D34817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StrReverse:	add	x8, x11, x10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x8, -1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srai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x10, 1	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x10 &lt;- x10/2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，交换次数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Rloop: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Rexit	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       	lb	x6, 0(x11)	</a:t>
            </a: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交换字符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       	lb	x7, 0(x8)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sb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x7, 0(x11)	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sb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0(x8)	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x10, -1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x8, -1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x11, 1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Rloop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Rexit: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ret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5609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3051642"/>
            <a:chOff x="1887176" y="1780606"/>
            <a:chExt cx="2532899" cy="133475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026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在二进制补码整数和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码字符序列之间进行数据类型转换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语言中的格式化输出函数“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printf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“%d”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：将一个存储在计算机中的二进制补码整数转化为对应的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码字符序列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格式化输入函数“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scanf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“%d”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：将输入的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码字符序列转换为二进制补码整数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：数据类型转换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9729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3974970"/>
            <a:chOff x="1887176" y="1780606"/>
            <a:chExt cx="2532899" cy="173861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43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Str2Int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Int2Str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假设字符序列的起始地址位于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中，二进制补码整数在寄存器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Str2Int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子例程：</a:t>
              </a: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码字符序列 → 二进制补码整数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Int2Str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子例程：</a:t>
              </a: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二进制补码整数 →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码字符序列 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：数据类型转换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1724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0520454" cy="2589976"/>
            <a:chOff x="1887176" y="1780606"/>
            <a:chExt cx="2532899" cy="113282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Str2Int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码字符序列 → 二进制补码整数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假如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码字符序列被存储在从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x1000 0000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开始的连续存储单元中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以特殊字符结束，例：一个三位数“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123”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，以换行符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结束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：数据类型转换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2">
            <a:extLst>
              <a:ext uri="{FF2B5EF4-FFF2-40B4-BE49-F238E27FC236}">
                <a16:creationId xmlns:a16="http://schemas.microsoft.com/office/drawing/2014/main" id="{F1F9B663-ABC3-AB09-650A-AA18EE4E8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659" y="4236591"/>
            <a:ext cx="4246562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84B3EFE4-0A9C-E3C9-26D1-A92398FD5C6F}"/>
              </a:ext>
            </a:extLst>
          </p:cNvPr>
          <p:cNvCxnSpPr/>
          <p:nvPr/>
        </p:nvCxnSpPr>
        <p:spPr>
          <a:xfrm flipV="1">
            <a:off x="3503054" y="4533363"/>
            <a:ext cx="0" cy="1841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72B50AD-DC20-2B16-389D-857926DB3D28}"/>
              </a:ext>
            </a:extLst>
          </p:cNvPr>
          <p:cNvSpPr txBox="1"/>
          <p:nvPr/>
        </p:nvSpPr>
        <p:spPr>
          <a:xfrm>
            <a:off x="2949056" y="64269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存储地址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360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2589976"/>
            <a:chOff x="1887176" y="1780606"/>
            <a:chExt cx="2532899" cy="113282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Str2Int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子例程的流程图：系统分解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标志控制的循环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标志：遇到设定的特殊字符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从高位开始转换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：数据类型转换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61AB9EB7-1DE1-0D5A-CDBB-366B12076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838833"/>
            <a:ext cx="3645392" cy="573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480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61AB9EB7-1DE1-0D5A-CDBB-366B12076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608" y="971229"/>
            <a:ext cx="3645392" cy="573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0DB2F53-D496-0F5C-2ECD-AB090FA47A0C}"/>
              </a:ext>
            </a:extLst>
          </p:cNvPr>
          <p:cNvSpPr txBox="1">
            <a:spLocks/>
          </p:cNvSpPr>
          <p:nvPr/>
        </p:nvSpPr>
        <p:spPr bwMode="auto">
          <a:xfrm>
            <a:off x="585087" y="1029733"/>
            <a:ext cx="7580119" cy="5802509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>
            <a:norm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01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02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将一个正的十进制数的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码字符串转换成二进制补码整数；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03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码字符串被存储在从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Inbuf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开始的存储单元中；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04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x10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用来存储结果。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05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06		.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07		.align	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08 SaveReg1:	.word	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09 SaveReg2:	.word	0,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0A Inbuf:	.byte	49, 50, 51, 10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0B 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0C		.text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0E		.align	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0F		.globl	main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10 main:	......		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省略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11 		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call	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Str2Int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12		......		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省略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13		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j	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1921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C88A45F-D19E-2C04-1A18-89DB44E839B9}"/>
              </a:ext>
            </a:extLst>
          </p:cNvPr>
          <p:cNvSpPr/>
          <p:nvPr/>
        </p:nvSpPr>
        <p:spPr>
          <a:xfrm>
            <a:off x="546450" y="3781962"/>
            <a:ext cx="9511950" cy="661249"/>
          </a:xfrm>
          <a:prstGeom prst="rect">
            <a:avLst/>
          </a:prstGeom>
          <a:solidFill>
            <a:srgbClr val="CCECFF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CE775B-9A74-2AE0-9EEB-66ABBD9A00FF}"/>
              </a:ext>
            </a:extLst>
          </p:cNvPr>
          <p:cNvSpPr/>
          <p:nvPr/>
        </p:nvSpPr>
        <p:spPr>
          <a:xfrm>
            <a:off x="546450" y="2467082"/>
            <a:ext cx="9511950" cy="658760"/>
          </a:xfrm>
          <a:prstGeom prst="rect">
            <a:avLst/>
          </a:prstGeom>
          <a:solidFill>
            <a:srgbClr val="CCECFF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0DB2F53-D496-0F5C-2ECD-AB090FA47A0C}"/>
              </a:ext>
            </a:extLst>
          </p:cNvPr>
          <p:cNvSpPr txBox="1">
            <a:spLocks/>
          </p:cNvSpPr>
          <p:nvPr/>
        </p:nvSpPr>
        <p:spPr bwMode="auto">
          <a:xfrm>
            <a:off x="546450" y="12877"/>
            <a:ext cx="9511950" cy="7186413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>
            <a:normAutofit lnSpcReduction="1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14 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Str2Int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子例程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15 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Str2Int: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x0, 0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x10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用于存储结果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16 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la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Inbuf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x11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指向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ASCII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码字符串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17 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循环任务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18 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S2ILoop: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lb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0(x11)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从最高位开始，依次取出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ASCII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19 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x8, -48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转换为整数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 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遇到指定的特殊字符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bltz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DoneS2I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1C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x0, 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1D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bge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x6, DoneS2I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1E 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计算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 &lt;- x10*10 + x9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1F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la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SaveReg2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20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0(x6)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caller-save</a:t>
            </a:r>
            <a:endParaRPr kumimoji="0" lang="pt-BR" altLang="zh-CN" sz="160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21        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x1,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4(x6)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caller-save</a:t>
            </a:r>
            <a:endParaRPr kumimoji="0" lang="pt-BR" altLang="zh-CN" sz="160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22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x0, 10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x11</a:t>
            </a:r>
            <a:r>
              <a:rPr kumimoji="0" lang="zh-CN" altLang="pt-BR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乘数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23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call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Multiply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x9 = x10*10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24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mv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x5, x9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25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la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SaveReg2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26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0(x6)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寄存器恢复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27        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x1, 4(x6)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寄存器恢复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28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x8, x5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29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x11, 1	# x11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指向下一个字符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S2ILoop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2B </a:t>
            </a:r>
            <a:r>
              <a:rPr lang="pt-BR" altLang="zh-CN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从子例程返回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 DoneS2I: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ret</a:t>
            </a:r>
            <a:endParaRPr kumimoji="0" lang="pt-BR" altLang="zh-CN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2D </a:t>
            </a:r>
            <a:r>
              <a:rPr lang="pt-BR" altLang="zh-CN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pt-BR" altLang="zh-CN" sz="1600" dirty="0" err="1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Multiply</a:t>
            </a:r>
            <a:r>
              <a:rPr lang="zh-CN" alt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子例程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 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Multiply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la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x5, SaveReg1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2F </a:t>
            </a:r>
            <a:r>
              <a:rPr lang="pt-BR" altLang="zh-CN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	......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</a:t>
            </a:r>
            <a:r>
              <a:rPr lang="pt-BR" altLang="zh-CN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lang="zh-CN" alt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省略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30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ret</a:t>
            </a:r>
            <a:endParaRPr kumimoji="0" lang="pt-BR" altLang="zh-CN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31 </a:t>
            </a:r>
            <a:r>
              <a:rPr lang="pt-BR" altLang="zh-CN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32 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end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 	......			</a:t>
            </a:r>
            <a:r>
              <a:rPr lang="pt-BR" altLang="zh-CN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下一个任务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9194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3974970"/>
            <a:chOff x="1887176" y="1780606"/>
            <a:chExt cx="2532899" cy="173861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43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callee-save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策略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恢复寄存器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子例程返回后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的值仍然是调用前的值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kumimoji="0" lang="pt-BR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  <a:cs typeface="Courier New" panose="02070309020205020404" pitchFamily="49" charset="0"/>
                </a:rPr>
                <a:t> </a:t>
              </a:r>
              <a:r>
                <a:rPr kumimoji="0" lang="pt-BR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  <a:cs typeface="Courier New" panose="02070309020205020404" pitchFamily="49" charset="0"/>
                </a:rPr>
                <a:t>add</a:t>
              </a:r>
              <a:r>
                <a:rPr kumimoji="0" lang="pt-BR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  <a:cs typeface="Courier New" panose="02070309020205020404" pitchFamily="49" charset="0"/>
                </a:rPr>
                <a:t>	x10, x8, x5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得到正确的</a:t>
              </a:r>
              <a:r>
                <a: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当前结果值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：数据类型转换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218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2590040"/>
            <a:chOff x="1887176" y="1780606"/>
            <a:chExt cx="2532899" cy="11328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在一个程序中，多次执行某个程序片段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在程序内，不必每次给出这个程序片段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通过多次调用该程序片段实现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Subroutine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函数（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Function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subroutine, function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1444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4436636"/>
            <a:chOff x="1887176" y="1780606"/>
            <a:chExt cx="2532899" cy="194053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631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en" altLang="zh-CN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行，把乘数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先赋值为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r>
                <a:rPr lang="en-US" altLang="zh-CN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行，调用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问题：</a:t>
              </a: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子例程中，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被改为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！</a:t>
              </a: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Str2Int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子例程中，是用于指向字符的指针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但是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子例程使用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保存乘数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在调用返回后，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Str2Int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子例程仍要使用字符指针，该如何解决这个问题？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思考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0426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43324" y="1123628"/>
            <a:ext cx="10500127" cy="2365171"/>
            <a:chOff x="1887176" y="1780606"/>
            <a:chExt cx="2528005" cy="103450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6586" y="1990822"/>
              <a:ext cx="2478595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由调用者（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）完成的寄存器保存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恢复工作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行：使用数据区的存储单元作为保存寄存器的空间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的值保存到预留的空间中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的值恢复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caller-save register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（调用者保存寄存器）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矩形 7">
            <a:extLst>
              <a:ext uri="{FF2B5EF4-FFF2-40B4-BE49-F238E27FC236}">
                <a16:creationId xmlns:a16="http://schemas.microsoft.com/office/drawing/2014/main" id="{3438D2B7-628E-AEB5-3E55-6C35686241C9}"/>
              </a:ext>
            </a:extLst>
          </p:cNvPr>
          <p:cNvSpPr/>
          <p:nvPr/>
        </p:nvSpPr>
        <p:spPr>
          <a:xfrm>
            <a:off x="1792854" y="5652038"/>
            <a:ext cx="7957701" cy="529539"/>
          </a:xfrm>
          <a:prstGeom prst="rect">
            <a:avLst/>
          </a:prstGeom>
          <a:solidFill>
            <a:srgbClr val="FFFFCC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F27DDB52-AB04-D539-A7FC-53479B0B6CEE}"/>
              </a:ext>
            </a:extLst>
          </p:cNvPr>
          <p:cNvSpPr/>
          <p:nvPr/>
        </p:nvSpPr>
        <p:spPr>
          <a:xfrm>
            <a:off x="1792855" y="4212582"/>
            <a:ext cx="7957701" cy="529539"/>
          </a:xfrm>
          <a:prstGeom prst="rect">
            <a:avLst/>
          </a:prstGeom>
          <a:solidFill>
            <a:srgbClr val="FFFFCC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9" name="文本框 4">
            <a:extLst>
              <a:ext uri="{FF2B5EF4-FFF2-40B4-BE49-F238E27FC236}">
                <a16:creationId xmlns:a16="http://schemas.microsoft.com/office/drawing/2014/main" id="{1AE85151-F76D-83B4-9864-D119E100EFF3}"/>
              </a:ext>
            </a:extLst>
          </p:cNvPr>
          <p:cNvSpPr txBox="1"/>
          <p:nvPr/>
        </p:nvSpPr>
        <p:spPr>
          <a:xfrm>
            <a:off x="1792856" y="3432308"/>
            <a:ext cx="860628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 </a:t>
            </a:r>
            <a:r>
              <a:rPr kumimoji="1" lang="en-US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SaveReg2</a:t>
            </a: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.word	0, 0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1F					la	x6, SaveReg2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20					</a:t>
            </a:r>
            <a:r>
              <a:rPr kumimoji="1" lang="nb-NO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0(x6)		</a:t>
            </a:r>
            <a:r>
              <a:rPr kumimoji="1" lang="nb-NO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caller-save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22					</a:t>
            </a:r>
            <a:r>
              <a:rPr kumimoji="1" lang="nb-NO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x0, 10		</a:t>
            </a:r>
            <a:r>
              <a:rPr kumimoji="1" lang="nb-NO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x11</a:t>
            </a:r>
            <a:r>
              <a:rPr kumimoji="1" lang="zh-CN" altLang="nb-NO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</a:t>
            </a:r>
            <a:r>
              <a:rPr kumimoji="1" lang="zh-CN" altLang="en-US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乘数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23					</a:t>
            </a:r>
            <a:r>
              <a:rPr kumimoji="1" lang="nb-NO" altLang="zh-CN" sz="1600" b="1" kern="10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call</a:t>
            </a:r>
            <a:r>
              <a:rPr kumimoji="1" lang="nb-NO" altLang="zh-CN" sz="1600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nb-NO" altLang="zh-CN" sz="1600" b="1" kern="1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Multiply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nb-NO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x9 = x10*10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25					la	x6, SaveReg2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26					</a:t>
            </a:r>
            <a:r>
              <a:rPr kumimoji="1" lang="nb-NO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0(x6)		</a:t>
            </a:r>
            <a:r>
              <a:rPr kumimoji="1" lang="nb-NO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en-US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寄存器恢复</a:t>
            </a:r>
            <a:endParaRPr kumimoji="1" lang="en-US" altLang="zh-CN" sz="16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29					</a:t>
            </a:r>
            <a:r>
              <a:rPr kumimoji="1" lang="en-US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x11, 1		</a:t>
            </a:r>
            <a:r>
              <a:rPr kumimoji="1" lang="en-US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x11</a:t>
            </a:r>
            <a:r>
              <a:rPr kumimoji="1" lang="zh-CN" altLang="en-US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指向下一个字符</a:t>
            </a:r>
            <a:endParaRPr kumimoji="1" lang="zh-CN" altLang="zh-CN" sz="16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0" name="矩形 5">
            <a:extLst>
              <a:ext uri="{FF2B5EF4-FFF2-40B4-BE49-F238E27FC236}">
                <a16:creationId xmlns:a16="http://schemas.microsoft.com/office/drawing/2014/main" id="{B405209B-69EF-9D7B-C5C9-BD69B3FCE984}"/>
              </a:ext>
            </a:extLst>
          </p:cNvPr>
          <p:cNvSpPr/>
          <p:nvPr/>
        </p:nvSpPr>
        <p:spPr>
          <a:xfrm>
            <a:off x="1792856" y="3579813"/>
            <a:ext cx="7957701" cy="3144394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376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4898300"/>
            <a:chOff x="1887176" y="1780606"/>
            <a:chExt cx="2532899" cy="214246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83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在执行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 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伪指令后，寄存器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发生了改变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行，执行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伪指令对应的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指令后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值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行，执行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伪指令，从子例程返回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该指令为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x0, 0(x1)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那么将会返回到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行！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而不能按照预期返回到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行（调用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Str2Int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子例程后的下一条指令）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该如何解决这个问题？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思考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8964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43324" y="1123628"/>
            <a:ext cx="10500127" cy="2365171"/>
            <a:chOff x="1887176" y="1780606"/>
            <a:chExt cx="2528005" cy="103450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6586" y="1990822"/>
              <a:ext cx="2478595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由调用者（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）完成的寄存器保存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恢复工作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行：使用数据区的存储单元作为保存寄存器的空间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的值保存到预留的空间中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27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的值恢复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caller-save register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（调用者保存寄存器）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矩形 7">
            <a:extLst>
              <a:ext uri="{FF2B5EF4-FFF2-40B4-BE49-F238E27FC236}">
                <a16:creationId xmlns:a16="http://schemas.microsoft.com/office/drawing/2014/main" id="{3438D2B7-628E-AEB5-3E55-6C35686241C9}"/>
              </a:ext>
            </a:extLst>
          </p:cNvPr>
          <p:cNvSpPr/>
          <p:nvPr/>
        </p:nvSpPr>
        <p:spPr>
          <a:xfrm>
            <a:off x="1792853" y="5577607"/>
            <a:ext cx="7957701" cy="752823"/>
          </a:xfrm>
          <a:prstGeom prst="rect">
            <a:avLst/>
          </a:prstGeom>
          <a:solidFill>
            <a:srgbClr val="FFFFCC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F27DDB52-AB04-D539-A7FC-53479B0B6CEE}"/>
              </a:ext>
            </a:extLst>
          </p:cNvPr>
          <p:cNvSpPr/>
          <p:nvPr/>
        </p:nvSpPr>
        <p:spPr>
          <a:xfrm>
            <a:off x="1792855" y="4127521"/>
            <a:ext cx="7957701" cy="752823"/>
          </a:xfrm>
          <a:prstGeom prst="rect">
            <a:avLst/>
          </a:prstGeom>
          <a:solidFill>
            <a:srgbClr val="FFFFCC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9" name="文本框 4">
            <a:extLst>
              <a:ext uri="{FF2B5EF4-FFF2-40B4-BE49-F238E27FC236}">
                <a16:creationId xmlns:a16="http://schemas.microsoft.com/office/drawing/2014/main" id="{1AE85151-F76D-83B4-9864-D119E100EFF3}"/>
              </a:ext>
            </a:extLst>
          </p:cNvPr>
          <p:cNvSpPr txBox="1"/>
          <p:nvPr/>
        </p:nvSpPr>
        <p:spPr>
          <a:xfrm>
            <a:off x="1792854" y="3350396"/>
            <a:ext cx="860628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 SaveReg2:	.word	0, 0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1F					la	x6, SaveReg2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21					</a:t>
            </a:r>
            <a:r>
              <a:rPr kumimoji="1" lang="nb-NO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x1, 4(x6)		</a:t>
            </a:r>
            <a:r>
              <a:rPr kumimoji="1" lang="nb-NO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nb-NO" altLang="zh-CN" sz="1600" b="1" kern="100" dirty="0" err="1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caller</a:t>
            </a:r>
            <a:r>
              <a:rPr kumimoji="1" lang="nb-NO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-save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23					</a:t>
            </a:r>
            <a:r>
              <a:rPr kumimoji="1" lang="nb-NO" altLang="zh-CN" sz="1600" b="1" kern="10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call</a:t>
            </a:r>
            <a:r>
              <a:rPr kumimoji="1" lang="nb-NO" altLang="zh-CN" sz="1600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nb-NO" altLang="zh-CN" sz="1600" b="1" kern="100" dirty="0" err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Multiply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nb-NO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x9 = x10*10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25					la	x6, SaveReg2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27					</a:t>
            </a:r>
            <a:r>
              <a:rPr kumimoji="1" lang="nb-NO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x1, 4(x6)		</a:t>
            </a:r>
            <a:r>
              <a:rPr kumimoji="1" lang="nb-NO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en-US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寄存器恢复</a:t>
            </a:r>
            <a:endParaRPr kumimoji="1" lang="en-US" altLang="zh-CN" sz="16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2C DoneS2I:	ret					</a:t>
            </a:r>
          </a:p>
        </p:txBody>
      </p:sp>
      <p:sp>
        <p:nvSpPr>
          <p:cNvPr id="10" name="矩形 5">
            <a:extLst>
              <a:ext uri="{FF2B5EF4-FFF2-40B4-BE49-F238E27FC236}">
                <a16:creationId xmlns:a16="http://schemas.microsoft.com/office/drawing/2014/main" id="{B405209B-69EF-9D7B-C5C9-BD69B3FCE984}"/>
              </a:ext>
            </a:extLst>
          </p:cNvPr>
          <p:cNvSpPr/>
          <p:nvPr/>
        </p:nvSpPr>
        <p:spPr>
          <a:xfrm>
            <a:off x="1792856" y="3488799"/>
            <a:ext cx="7957701" cy="3316038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8640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3051642"/>
            <a:chOff x="1887176" y="1780606"/>
            <a:chExt cx="2532899" cy="133475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026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Int2Str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二进制补码整数 →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码字符序列（“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”～“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：二进制补码整数 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：记录整数位数（转换后有多少个字符）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：记录转换后的字符序列存储开始的内存地址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：数据类型转换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8949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9283913" cy="5129134"/>
            <a:chOff x="1887176" y="1780606"/>
            <a:chExt cx="2235190" cy="224343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744611" cy="1934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Int2Str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子例程的流程图（系统分解）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子任务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：带有标志判断的循环控制结构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：二进制补码整数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x19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：记录整数位数（转换后有多少个字符）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：记录转换后的字符序列存储开始的内存地址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：数据类型转换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3">
            <a:extLst>
              <a:ext uri="{FF2B5EF4-FFF2-40B4-BE49-F238E27FC236}">
                <a16:creationId xmlns:a16="http://schemas.microsoft.com/office/drawing/2014/main" id="{4678C09D-35FA-97F5-A893-7E93D7C06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434" y="1043421"/>
            <a:ext cx="4224425" cy="5424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9">
            <a:extLst>
              <a:ext uri="{FF2B5EF4-FFF2-40B4-BE49-F238E27FC236}">
                <a16:creationId xmlns:a16="http://schemas.microsoft.com/office/drawing/2014/main" id="{801F9BCA-77DF-D01A-EAD8-7B97CEFF8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882" y="4878893"/>
            <a:ext cx="2576394" cy="1414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箭头: 下 2">
            <a:extLst>
              <a:ext uri="{FF2B5EF4-FFF2-40B4-BE49-F238E27FC236}">
                <a16:creationId xmlns:a16="http://schemas.microsoft.com/office/drawing/2014/main" id="{1F5E7CB1-276D-15F7-39E7-BECD0CDE2A9E}"/>
              </a:ext>
            </a:extLst>
          </p:cNvPr>
          <p:cNvSpPr/>
          <p:nvPr/>
        </p:nvSpPr>
        <p:spPr>
          <a:xfrm>
            <a:off x="11093095" y="3755884"/>
            <a:ext cx="161925" cy="9350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400">
              <a:solidFill>
                <a:prstClr val="white"/>
              </a:solidFill>
              <a:latin typeface="Perpetua"/>
              <a:ea typeface="宋体" panose="02010600030101010101" pitchFamily="2" charset="-122"/>
            </a:endParaRPr>
          </a:p>
        </p:txBody>
      </p:sp>
      <p:pic>
        <p:nvPicPr>
          <p:cNvPr id="6" name="图片 7">
            <a:extLst>
              <a:ext uri="{FF2B5EF4-FFF2-40B4-BE49-F238E27FC236}">
                <a16:creationId xmlns:a16="http://schemas.microsoft.com/office/drawing/2014/main" id="{50F67497-D4D7-91FE-BEB8-2B93869C4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554" y="1315819"/>
            <a:ext cx="2681047" cy="226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501ACF-DCB5-5D81-0125-02CC03926B8B}"/>
              </a:ext>
            </a:extLst>
          </p:cNvPr>
          <p:cNvSpPr txBox="1"/>
          <p:nvPr/>
        </p:nvSpPr>
        <p:spPr>
          <a:xfrm>
            <a:off x="9486014" y="3869459"/>
            <a:ext cx="1654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子任务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字符串逆序</a:t>
            </a:r>
            <a:endParaRPr lang="en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1756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矩形 4">
            <a:extLst>
              <a:ext uri="{FF2B5EF4-FFF2-40B4-BE49-F238E27FC236}">
                <a16:creationId xmlns:a16="http://schemas.microsoft.com/office/drawing/2014/main" id="{1AD6C0D1-EFE9-0F85-32C9-20823668989A}"/>
              </a:ext>
            </a:extLst>
          </p:cNvPr>
          <p:cNvSpPr/>
          <p:nvPr/>
        </p:nvSpPr>
        <p:spPr>
          <a:xfrm>
            <a:off x="3930144" y="4409321"/>
            <a:ext cx="7925156" cy="719137"/>
          </a:xfrm>
          <a:prstGeom prst="rect">
            <a:avLst/>
          </a:prstGeom>
          <a:solidFill>
            <a:srgbClr val="FFFFCC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C5832FD6-1C14-2C8C-2346-C5C8DF866494}"/>
              </a:ext>
            </a:extLst>
          </p:cNvPr>
          <p:cNvSpPr/>
          <p:nvPr/>
        </p:nvSpPr>
        <p:spPr>
          <a:xfrm>
            <a:off x="3930144" y="2533740"/>
            <a:ext cx="7925157" cy="794251"/>
          </a:xfrm>
          <a:prstGeom prst="rect">
            <a:avLst/>
          </a:prstGeom>
          <a:solidFill>
            <a:srgbClr val="FFFFCC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EC3174F0-FD21-0D5B-5961-0E08D67C22C5}"/>
              </a:ext>
            </a:extLst>
          </p:cNvPr>
          <p:cNvSpPr txBox="1">
            <a:spLocks/>
          </p:cNvSpPr>
          <p:nvPr/>
        </p:nvSpPr>
        <p:spPr bwMode="auto">
          <a:xfrm>
            <a:off x="3930145" y="211571"/>
            <a:ext cx="7925157" cy="6545801"/>
          </a:xfrm>
          <a:prstGeom prst="rect">
            <a:avLst/>
          </a:prstGeom>
          <a:noFill/>
          <a:ln w="9525">
            <a:solidFill>
              <a:srgbClr val="D34817"/>
            </a:solidFill>
            <a:miter lim="800000"/>
            <a:headEnd/>
            <a:tailEnd/>
          </a:ln>
        </p:spPr>
        <p:txBody>
          <a:bodyPr>
            <a:no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将一个正的二进制补码整数转换为一个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码字符串。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二进制补码整数在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x10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中</a:t>
            </a:r>
            <a:r>
              <a:rPr lang="zh-CN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转换后的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码字符串被存储在从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Outbuf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开始的存储单元中；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x19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记录整数位数。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Int2Str:	la	x11,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Outbuf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x11</a:t>
            </a:r>
            <a:r>
              <a:rPr lang="zh-CN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指向起始单元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x19, x0, 0		</a:t>
            </a:r>
            <a:r>
              <a:rPr lang="en-US" altLang="zh-CN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x19</a:t>
            </a:r>
            <a:r>
              <a:rPr lang="zh-CN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，位数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子任务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，将二进制数转换为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码字符序列，按照从个位到最高位的顺序存储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STask1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:	la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x7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SaveReg3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x11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0(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x7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)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caller-save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x1, 4(x7)	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caller-save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x11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x0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10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除数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call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Divide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mv	x6, x18	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余数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mv	x10, x9	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la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x7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SaveReg3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x11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0(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x7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)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寄存器恢复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x1, 4(x7)	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寄存器恢复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x6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x6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48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余数转换为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字符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sb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x6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0(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x11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)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存储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x19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x19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1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位数加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x11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x11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1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x11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指向下一个单元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beqz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x10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STask2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没有位数需要处理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j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STask1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图片 3">
            <a:extLst>
              <a:ext uri="{FF2B5EF4-FFF2-40B4-BE49-F238E27FC236}">
                <a16:creationId xmlns:a16="http://schemas.microsoft.com/office/drawing/2014/main" id="{4A5C3102-E259-8180-A7AB-06B4854C2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1" y="1578042"/>
            <a:ext cx="3531962" cy="453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4295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3" name="图片 3">
            <a:extLst>
              <a:ext uri="{FF2B5EF4-FFF2-40B4-BE49-F238E27FC236}">
                <a16:creationId xmlns:a16="http://schemas.microsoft.com/office/drawing/2014/main" id="{4A5C3102-E259-8180-A7AB-06B4854C2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1" y="1578042"/>
            <a:ext cx="3531962" cy="453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26CA1E8-50BB-422A-9A50-439DC139781D}"/>
              </a:ext>
            </a:extLst>
          </p:cNvPr>
          <p:cNvSpPr/>
          <p:nvPr/>
        </p:nvSpPr>
        <p:spPr>
          <a:xfrm>
            <a:off x="3817089" y="4497048"/>
            <a:ext cx="8144742" cy="569292"/>
          </a:xfrm>
          <a:prstGeom prst="rect">
            <a:avLst/>
          </a:prstGeom>
          <a:solidFill>
            <a:srgbClr val="FFFFCC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4">
            <a:extLst>
              <a:ext uri="{FF2B5EF4-FFF2-40B4-BE49-F238E27FC236}">
                <a16:creationId xmlns:a16="http://schemas.microsoft.com/office/drawing/2014/main" id="{995A8B1C-4BF4-EA1A-4908-22F753FD809C}"/>
              </a:ext>
            </a:extLst>
          </p:cNvPr>
          <p:cNvSpPr/>
          <p:nvPr/>
        </p:nvSpPr>
        <p:spPr>
          <a:xfrm>
            <a:off x="3817089" y="3205266"/>
            <a:ext cx="8144742" cy="569292"/>
          </a:xfrm>
          <a:prstGeom prst="rect">
            <a:avLst/>
          </a:prstGeom>
          <a:solidFill>
            <a:srgbClr val="FFFFCC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C9F9D64-225F-8E6A-2F0A-B5887EFBAA60}"/>
              </a:ext>
            </a:extLst>
          </p:cNvPr>
          <p:cNvSpPr txBox="1">
            <a:spLocks/>
          </p:cNvSpPr>
          <p:nvPr/>
        </p:nvSpPr>
        <p:spPr bwMode="auto">
          <a:xfrm>
            <a:off x="3817089" y="1578042"/>
            <a:ext cx="8144742" cy="3902149"/>
          </a:xfrm>
          <a:prstGeom prst="rect">
            <a:avLst/>
          </a:prstGeom>
          <a:noFill/>
          <a:ln w="9525">
            <a:solidFill>
              <a:srgbClr val="D34817"/>
            </a:solidFill>
            <a:miter lim="800000"/>
            <a:headEnd/>
            <a:tailEnd/>
          </a:ln>
        </p:spPr>
        <p:txBody>
          <a:bodyPr>
            <a:norm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子任务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，字符串逆序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STask2:		la	x11, Outbuf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x11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指向起始单元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mv	x10, x19	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x10</a:t>
            </a:r>
            <a:r>
              <a:rPr kumimoji="1" lang="zh-CN" alt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位数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la	x7, SaveReg3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sw	x1, 0(x7)	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caller-save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call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StrReverse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从子例程返回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la	x7, SaveReg3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lw	x1, 0(x7)	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寄存器恢复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7306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3051642"/>
            <a:chOff x="1887176" y="1780606"/>
            <a:chExt cx="2532899" cy="133475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026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基本原则：如果一个寄存器内的值将在该寄存器的值被改变之后再次被用到，必须在其值被改变之前将其保存，在再次使用它之前将其恢复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通过将寄存器的值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存进内存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，来保存它的值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通过将内存保留的值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加载回寄存器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，来恢复它的值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寄存器的保存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恢复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2088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367700" cy="3051642"/>
            <a:chOff x="1887176" y="1780606"/>
            <a:chExt cx="2496122" cy="133475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41818" cy="1026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如果调用子例程将造成某些寄存器值发生改变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采用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caller-save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（调用者保存）或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callee-save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（被调用者保存）策略，进行寄存器的保存和恢复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注意：如果在子例程中又调用了子例程，必须采用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caller-save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（调用者保存）的策略，保存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恢复返回地址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寄存器的保存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恢复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7083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1666646"/>
            <a:chOff x="1887176" y="1780606"/>
            <a:chExt cx="2532899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机制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示例：程序片段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子例程机制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1CCED299-AE4D-945C-917D-B7DA4DC60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495" y="2593394"/>
            <a:ext cx="2079625" cy="406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59736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031820"/>
            <a:ext cx="9283913" cy="5693698"/>
            <a:chOff x="1887176" y="1780606"/>
            <a:chExt cx="2235190" cy="249036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9261" y="2033194"/>
              <a:ext cx="1456260" cy="223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caller-save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callee-save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的区别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caller-save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寄存器的维护是调用者的责任，调用者要在子例程的调用前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后，保存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恢复寄存器；被调用者不用关心这些寄存器</a:t>
              </a:r>
              <a:r>
                <a:rPr lang="zh-CN" altLang="en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旧值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，可以直接覆写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callee-save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寄存器的维护是被调用者的责任，这些寄存器在使用前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后必须由被调用者保存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恢复，调用者可以认为子例程返回后这些寄存器是没有被改写的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caller-save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寄存器必须在每次发生子例程调用前后都进行保存恢复，而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callee-save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寄存器在子例程调用时不需要调用者做任何动作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寄存器的保存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恢复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424AD-E80E-6CA0-A22B-7FB0991A4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707" y="0"/>
            <a:ext cx="4886082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6253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3051642"/>
            <a:chOff x="1887176" y="1780606"/>
            <a:chExt cx="2532899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机制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示例：程序片段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程序片段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做乘法运算的指令序列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 = x10 * x11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子例程机制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A0E8CE-10F2-27B2-F1E2-A705C6E10242}"/>
              </a:ext>
            </a:extLst>
          </p:cNvPr>
          <p:cNvSpPr txBox="1"/>
          <p:nvPr/>
        </p:nvSpPr>
        <p:spPr>
          <a:xfrm>
            <a:off x="1701802" y="4698189"/>
            <a:ext cx="8765256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	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x9, x9, 0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，积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loop:			......		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省略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=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x10*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x11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的实现细节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j		loop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exit:			......		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下一个任务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12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9283913" cy="3051642"/>
            <a:chOff x="1887176" y="1780606"/>
            <a:chExt cx="2235190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770210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调用机制：计算子例程的起始地址，加载到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并保存返回地址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返回机制：将返回地址加载到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调用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返回机制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4C7F888D-3AB9-2F88-635F-5B16CF461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685" y="2654127"/>
            <a:ext cx="4745147" cy="388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2">
            <a:extLst>
              <a:ext uri="{FF2B5EF4-FFF2-40B4-BE49-F238E27FC236}">
                <a16:creationId xmlns:a16="http://schemas.microsoft.com/office/drawing/2014/main" id="{D208FE50-8D23-C5DA-5CBC-2A8B3CA6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9" y="2478377"/>
            <a:ext cx="2079625" cy="406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955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495288" cy="3513306"/>
            <a:chOff x="1887176" y="1780606"/>
            <a:chExt cx="2526840" cy="153668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122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使用无条件跳转指令，实现调用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返回机制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Jump and Link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“PC-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相对”寻址模式，计算子例程的起始地址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Jump and Link Register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基址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偏移量”寻址模式，计算子例程的起始地址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通常设置目标寄存器为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保存返回地址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链接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RISC-V</a:t>
              </a:r>
              <a:r>
                <a:rPr lang="zh-CN" altLang="e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JAL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和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JALR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6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0"/>
            <a:ext cx="10495288" cy="2589976"/>
            <a:chOff x="1887176" y="1780606"/>
            <a:chExt cx="2526840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Jump and Link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←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PC + SEXT(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[20:0])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PC + 4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JAL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186BCF3-1259-D6FA-EAED-CC3898DD1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0766"/>
              </p:ext>
            </p:extLst>
          </p:nvPr>
        </p:nvGraphicFramePr>
        <p:xfrm>
          <a:off x="1847481" y="4566195"/>
          <a:ext cx="7743086" cy="993774"/>
        </p:xfrm>
        <a:graphic>
          <a:graphicData uri="http://schemas.openxmlformats.org/drawingml/2006/table">
            <a:tbl>
              <a:tblPr firstRow="1" firstCol="1" bandRow="1"/>
              <a:tblGrid>
                <a:gridCol w="136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9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6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5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97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zh-CN" sz="1800" b="1" kern="100">
                          <a:solidFill>
                            <a:schemeClr val="tx1"/>
                          </a:solidFill>
                          <a:effectLst/>
                        </a:rPr>
                        <a:t>地址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</a:rPr>
                        <a:t>31                                    12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11        7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</a:rPr>
                        <a:t>6        0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x0040 0000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</a:rPr>
                        <a:t>0 0000000110 0 00000000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00001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1101111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9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 dirty="0" err="1">
                          <a:solidFill>
                            <a:schemeClr val="tx1"/>
                          </a:solidFill>
                          <a:effectLst/>
                        </a:rPr>
                        <a:t>imm</a:t>
                      </a: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[20|10:1|11|19:12]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</a:rPr>
                        <a:t>x1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 dirty="0" err="1">
                          <a:solidFill>
                            <a:schemeClr val="tx1"/>
                          </a:solidFill>
                          <a:effectLst/>
                        </a:rPr>
                        <a:t>jal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579014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18432</TotalTime>
  <Words>5408</Words>
  <Application>Microsoft Office PowerPoint</Application>
  <PresentationFormat>宽屏</PresentationFormat>
  <Paragraphs>786</Paragraphs>
  <Slides>50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0" baseType="lpstr">
      <vt:lpstr>KaiTi</vt:lpstr>
      <vt:lpstr>微软雅黑</vt:lpstr>
      <vt:lpstr>Arial</vt:lpstr>
      <vt:lpstr>Calibri</vt:lpstr>
      <vt:lpstr>Courier New</vt:lpstr>
      <vt:lpstr>Perpetua</vt:lpstr>
      <vt:lpstr>Times New Roman</vt:lpstr>
      <vt:lpstr>Wingdings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Yunlong Mao</cp:lastModifiedBy>
  <cp:revision>1006</cp:revision>
  <dcterms:created xsi:type="dcterms:W3CDTF">2019-06-19T02:08:00Z</dcterms:created>
  <dcterms:modified xsi:type="dcterms:W3CDTF">2024-05-14T05:48:13Z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